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98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58" r:id="rId14"/>
    <p:sldId id="263" r:id="rId15"/>
    <p:sldId id="262" r:id="rId16"/>
    <p:sldId id="259" r:id="rId17"/>
    <p:sldId id="260" r:id="rId18"/>
    <p:sldId id="261" r:id="rId19"/>
    <p:sldId id="264" r:id="rId20"/>
    <p:sldId id="265" r:id="rId21"/>
    <p:sldId id="266" r:id="rId22"/>
    <p:sldId id="279" r:id="rId23"/>
    <p:sldId id="280" r:id="rId24"/>
    <p:sldId id="281" r:id="rId25"/>
    <p:sldId id="282" r:id="rId26"/>
    <p:sldId id="283" r:id="rId27"/>
    <p:sldId id="267" r:id="rId28"/>
    <p:sldId id="268" r:id="rId29"/>
    <p:sldId id="269" r:id="rId30"/>
    <p:sldId id="284" r:id="rId31"/>
    <p:sldId id="285" r:id="rId32"/>
    <p:sldId id="286" r:id="rId33"/>
    <p:sldId id="287" r:id="rId34"/>
    <p:sldId id="289" r:id="rId35"/>
    <p:sldId id="288" r:id="rId36"/>
    <p:sldId id="291" r:id="rId37"/>
    <p:sldId id="290" r:id="rId38"/>
    <p:sldId id="292" r:id="rId39"/>
    <p:sldId id="293" r:id="rId40"/>
    <p:sldId id="294" r:id="rId41"/>
    <p:sldId id="295" r:id="rId42"/>
    <p:sldId id="299" r:id="rId43"/>
    <p:sldId id="303" r:id="rId44"/>
    <p:sldId id="296" r:id="rId45"/>
    <p:sldId id="297" r:id="rId46"/>
    <p:sldId id="300" r:id="rId47"/>
    <p:sldId id="301" r:id="rId48"/>
    <p:sldId id="304" r:id="rId49"/>
    <p:sldId id="302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B6FC-697A-462D-B400-9B9F9903EB02}" type="datetimeFigureOut">
              <a:rPr lang="en-US" smtClean="0"/>
              <a:t>8/3/2016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D7687-51D5-48A9-8553-9B3DFB6A99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659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B6FC-697A-462D-B400-9B9F9903EB02}" type="datetimeFigureOut">
              <a:rPr lang="en-US" smtClean="0"/>
              <a:t>8/3/2016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D7687-51D5-48A9-8553-9B3DFB6A99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984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B6FC-697A-462D-B400-9B9F9903EB02}" type="datetimeFigureOut">
              <a:rPr lang="en-US" smtClean="0"/>
              <a:t>8/3/2016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D7687-51D5-48A9-8553-9B3DFB6A99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68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B6FC-697A-462D-B400-9B9F9903EB02}" type="datetimeFigureOut">
              <a:rPr lang="en-US" smtClean="0"/>
              <a:t>8/3/2016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D7687-51D5-48A9-8553-9B3DFB6A99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341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B6FC-697A-462D-B400-9B9F9903EB02}" type="datetimeFigureOut">
              <a:rPr lang="en-US" smtClean="0"/>
              <a:t>8/3/2016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D7687-51D5-48A9-8553-9B3DFB6A99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47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B6FC-697A-462D-B400-9B9F9903EB02}" type="datetimeFigureOut">
              <a:rPr lang="en-US" smtClean="0"/>
              <a:t>8/3/2016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D7687-51D5-48A9-8553-9B3DFB6A99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381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B6FC-697A-462D-B400-9B9F9903EB02}" type="datetimeFigureOut">
              <a:rPr lang="en-US" smtClean="0"/>
              <a:t>8/3/2016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D7687-51D5-48A9-8553-9B3DFB6A99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548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B6FC-697A-462D-B400-9B9F9903EB02}" type="datetimeFigureOut">
              <a:rPr lang="en-US" smtClean="0"/>
              <a:t>8/3/2016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D7687-51D5-48A9-8553-9B3DFB6A99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242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B6FC-697A-462D-B400-9B9F9903EB02}" type="datetimeFigureOut">
              <a:rPr lang="en-US" smtClean="0"/>
              <a:t>8/3/2016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D7687-51D5-48A9-8553-9B3DFB6A99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08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B6FC-697A-462D-B400-9B9F9903EB02}" type="datetimeFigureOut">
              <a:rPr lang="en-US" smtClean="0"/>
              <a:t>8/3/2016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D7687-51D5-48A9-8553-9B3DFB6A99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115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CB6FC-697A-462D-B400-9B9F9903EB02}" type="datetimeFigureOut">
              <a:rPr lang="en-US" smtClean="0"/>
              <a:t>8/3/2016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D7687-51D5-48A9-8553-9B3DFB6A99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59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CB6FC-697A-462D-B400-9B9F9903EB02}" type="datetimeFigureOut">
              <a:rPr lang="en-US" smtClean="0"/>
              <a:t>8/3/2016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D7687-51D5-48A9-8553-9B3DFB6A99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439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adv-r.had.co.nz/Style.html" TargetMode="External"/><Relationship Id="rId2" Type="http://schemas.openxmlformats.org/officeDocument/2006/relationships/hyperlink" Target="https://google.github.io/styleguide/Rguide.xm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 smtClean="0"/>
              <a:t>Knight BSR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>Reproducible Research Journal Club</a:t>
            </a:r>
            <a:br>
              <a:rPr lang="en-US" sz="4800" dirty="0" smtClean="0"/>
            </a:b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August 3, 2016</a:t>
            </a:r>
          </a:p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Presenter: E. Latour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99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Workflow (2)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949464" y="-147941"/>
            <a:ext cx="2875788" cy="774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2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Workflow (3)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0630" y="1463670"/>
            <a:ext cx="538162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9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Computer Tools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1437" y="2383459"/>
            <a:ext cx="3029975" cy="25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6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Computer Tools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2039" y="1911350"/>
            <a:ext cx="5519872" cy="4351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2277269"/>
            <a:ext cx="463296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7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Computer Tools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621" y="1825625"/>
            <a:ext cx="7894758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44" y="5760452"/>
            <a:ext cx="1778647" cy="69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6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Computer Tools</a:t>
            </a:r>
            <a:endParaRPr lang="en-US" dirty="0"/>
          </a:p>
        </p:txBody>
      </p:sp>
      <p:pic>
        <p:nvPicPr>
          <p:cNvPr id="1026" name="Picture 2" descr="http://www.sthda.com/sthda/RDoc/figure/survminer/surminer-ggplot2-survival-curves-risk-table-2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86010"/>
            <a:ext cx="2690004" cy="269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plot of chunk unnamed-chunk-1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322" y="4576014"/>
            <a:ext cx="4114800" cy="2057400"/>
          </a:xfrm>
          <a:prstGeom prst="rect">
            <a:avLst/>
          </a:prstGeom>
        </p:spPr>
      </p:pic>
      <p:pic>
        <p:nvPicPr>
          <p:cNvPr id="1032" name="Picture 8" descr="Rpl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653" y="1886010"/>
            <a:ext cx="3802147" cy="391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8204" y="1838325"/>
            <a:ext cx="4125093" cy="25109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5" y="5805678"/>
            <a:ext cx="1774090" cy="6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8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Computer Tools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9950" y="2486819"/>
            <a:ext cx="5372100" cy="3028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8725" y="1688643"/>
            <a:ext cx="6162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 example, here’s some Stata code and output (not R)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4557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Computer Tools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8037" y="2094518"/>
            <a:ext cx="5495925" cy="1781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037" y="3798068"/>
            <a:ext cx="4743450" cy="2143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800" y="1202041"/>
            <a:ext cx="33147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5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Computer Tools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2158" y="2440351"/>
            <a:ext cx="4165121" cy="3350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217" y="1908369"/>
            <a:ext cx="3310415" cy="13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0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Computer Tools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2134394"/>
            <a:ext cx="4562475" cy="3790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75" y="2134394"/>
            <a:ext cx="7105650" cy="326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987" y="738981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9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Readings covered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 smtClean="0">
                <a:latin typeface="Cambria" panose="02040503050406030204" pitchFamily="18" charset="0"/>
              </a:rPr>
              <a:t>Reproducible </a:t>
            </a:r>
            <a:r>
              <a:rPr lang="en-US" sz="3200" dirty="0" smtClean="0">
                <a:latin typeface="Cambria" panose="02040503050406030204" pitchFamily="18" charset="0"/>
              </a:rPr>
              <a:t>Research with R and </a:t>
            </a:r>
            <a:r>
              <a:rPr lang="en-US" sz="3200" dirty="0" smtClean="0">
                <a:latin typeface="Cambria" panose="02040503050406030204" pitchFamily="18" charset="0"/>
              </a:rPr>
              <a:t>RStudio</a:t>
            </a:r>
            <a:endParaRPr lang="en-US" dirty="0" smtClean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By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Christopher Gandrud</a:t>
            </a:r>
          </a:p>
          <a:p>
            <a:pPr marL="0" indent="0">
              <a:buNone/>
            </a:pPr>
            <a:endParaRPr lang="en-US" dirty="0" smtClean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</a:rPr>
              <a:t>Chapter </a:t>
            </a:r>
            <a:r>
              <a:rPr lang="en-US" dirty="0" smtClean="0">
                <a:latin typeface="Cambria" panose="02040503050406030204" pitchFamily="18" charset="0"/>
              </a:rPr>
              <a:t>1 – Introducing Reproducible Research</a:t>
            </a:r>
          </a:p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</a:rPr>
              <a:t>Chapter </a:t>
            </a:r>
            <a:r>
              <a:rPr lang="en-US" dirty="0" smtClean="0">
                <a:latin typeface="Cambria" panose="02040503050406030204" pitchFamily="18" charset="0"/>
              </a:rPr>
              <a:t>2 – Getting Started with Reproducible Research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690" y="559088"/>
            <a:ext cx="2228273" cy="334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6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Computer Tools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6425" y="2339975"/>
            <a:ext cx="6085474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70" y="2339975"/>
            <a:ext cx="5452855" cy="1266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524" y="700087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0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Computer Tools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4228" y="1958975"/>
            <a:ext cx="8129572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2971800"/>
            <a:ext cx="28575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6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Summary of the Book’s Goals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Make it easier for others to verify and reproduce findings.</a:t>
            </a:r>
          </a:p>
          <a:p>
            <a:pPr lvl="1"/>
            <a:r>
              <a:rPr lang="en-US" dirty="0" smtClean="0">
                <a:latin typeface="Cambria" panose="02040503050406030204" pitchFamily="18" charset="0"/>
              </a:rPr>
              <a:t>By dynamically combining research with presentation</a:t>
            </a:r>
          </a:p>
          <a:p>
            <a:pPr lvl="1"/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Tools of Reproducible Research</a:t>
            </a:r>
          </a:p>
          <a:p>
            <a:pPr marL="457200" lvl="1" indent="0">
              <a:buNone/>
            </a:pPr>
            <a:r>
              <a:rPr lang="en-US" dirty="0" smtClean="0">
                <a:latin typeface="Cambria" panose="02040503050406030204" pitchFamily="18" charset="0"/>
              </a:rPr>
              <a:t>1. Workflow</a:t>
            </a:r>
          </a:p>
          <a:p>
            <a:pPr marL="457200" lvl="1" indent="0">
              <a:buNone/>
            </a:pPr>
            <a:r>
              <a:rPr lang="en-US" dirty="0" smtClean="0">
                <a:latin typeface="Cambria" panose="02040503050406030204" pitchFamily="18" charset="0"/>
              </a:rPr>
              <a:t>2. Computer tools</a:t>
            </a:r>
          </a:p>
          <a:p>
            <a:pPr lvl="2"/>
            <a:r>
              <a:rPr lang="en-US" dirty="0" smtClean="0">
                <a:latin typeface="Cambria" panose="02040503050406030204" pitchFamily="18" charset="0"/>
              </a:rPr>
              <a:t>R</a:t>
            </a:r>
          </a:p>
          <a:p>
            <a:pPr lvl="2"/>
            <a:r>
              <a:rPr lang="en-US" dirty="0" smtClean="0">
                <a:latin typeface="Cambria" panose="02040503050406030204" pitchFamily="18" charset="0"/>
              </a:rPr>
              <a:t>LaTeX and Markdown</a:t>
            </a:r>
          </a:p>
          <a:p>
            <a:pPr lvl="2"/>
            <a:r>
              <a:rPr lang="en-US" i="1" dirty="0" smtClean="0">
                <a:latin typeface="Cambria" panose="02040503050406030204" pitchFamily="18" charset="0"/>
              </a:rPr>
              <a:t>knitr</a:t>
            </a:r>
            <a:r>
              <a:rPr lang="en-US" dirty="0" smtClean="0">
                <a:latin typeface="Cambria" panose="02040503050406030204" pitchFamily="18" charset="0"/>
              </a:rPr>
              <a:t> and </a:t>
            </a:r>
            <a:r>
              <a:rPr lang="en-US" i="1" dirty="0" smtClean="0">
                <a:latin typeface="Cambria" panose="02040503050406030204" pitchFamily="18" charset="0"/>
              </a:rPr>
              <a:t>rmarkdown</a:t>
            </a:r>
            <a:endParaRPr lang="en-US" dirty="0" smtClean="0">
              <a:latin typeface="Cambria" panose="02040503050406030204" pitchFamily="18" charset="0"/>
            </a:endParaRPr>
          </a:p>
          <a:p>
            <a:pPr lvl="2"/>
            <a:r>
              <a:rPr lang="en-US" dirty="0" smtClean="0">
                <a:latin typeface="Cambria" panose="02040503050406030204" pitchFamily="18" charset="0"/>
              </a:rPr>
              <a:t>RStudio</a:t>
            </a:r>
          </a:p>
          <a:p>
            <a:endParaRPr lang="en-US" dirty="0" smtClean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14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446" y="317591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is Reproducible Research?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77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Replicable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Not the same as reproducible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Highest Standard</a:t>
            </a:r>
          </a:p>
          <a:p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b="1" dirty="0" smtClean="0">
                <a:latin typeface="Cambria" panose="02040503050406030204" pitchFamily="18" charset="0"/>
              </a:rPr>
              <a:t>Sufficient information for independent researchers to recreate findings </a:t>
            </a:r>
            <a:r>
              <a:rPr lang="en-US" dirty="0" smtClean="0">
                <a:latin typeface="Cambria" panose="02040503050406030204" pitchFamily="18" charset="0"/>
              </a:rPr>
              <a:t>by</a:t>
            </a:r>
          </a:p>
          <a:p>
            <a:pPr lvl="1"/>
            <a:r>
              <a:rPr lang="en-US" dirty="0" smtClean="0">
                <a:latin typeface="Cambria" panose="02040503050406030204" pitchFamily="18" charset="0"/>
              </a:rPr>
              <a:t>Following original procedures to gather </a:t>
            </a:r>
            <a:r>
              <a:rPr lang="en-US" b="1" dirty="0" smtClean="0">
                <a:latin typeface="Cambria" panose="02040503050406030204" pitchFamily="18" charset="0"/>
              </a:rPr>
              <a:t>new data</a:t>
            </a:r>
            <a:r>
              <a:rPr lang="en-US" dirty="0" smtClean="0">
                <a:latin typeface="Cambria" panose="02040503050406030204" pitchFamily="18" charset="0"/>
              </a:rPr>
              <a:t>, and</a:t>
            </a:r>
          </a:p>
          <a:p>
            <a:pPr lvl="1"/>
            <a:r>
              <a:rPr lang="en-US" dirty="0" smtClean="0">
                <a:latin typeface="Cambria" panose="02040503050406030204" pitchFamily="18" charset="0"/>
              </a:rPr>
              <a:t>Running the computer code.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15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Reproducible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Minimum standard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“Really reproducible research” (Peng, 2011, 1226)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</a:rPr>
              <a:t>The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data</a:t>
            </a: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</a:rPr>
              <a:t> and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code</a:t>
            </a: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</a:rPr>
              <a:t> used to make a finding are available and they are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sufficient</a:t>
            </a: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</a:rPr>
              <a:t> for an independent researcher </a:t>
            </a:r>
            <a:r>
              <a:rPr lang="en-US" b="1" dirty="0">
                <a:solidFill>
                  <a:srgbClr val="0070C0"/>
                </a:solidFill>
                <a:latin typeface="Cambria" panose="02040503050406030204" pitchFamily="18" charset="0"/>
              </a:rPr>
              <a:t>to recreate </a:t>
            </a:r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</a:rPr>
              <a:t>the finding</a:t>
            </a:r>
            <a:r>
              <a:rPr lang="en-US" dirty="0">
                <a:solidFill>
                  <a:srgbClr val="0070C0"/>
                </a:solidFill>
                <a:latin typeface="Cambria" panose="02040503050406030204" pitchFamily="18" charset="0"/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(Gandrud p.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4)</a:t>
            </a:r>
          </a:p>
        </p:txBody>
      </p:sp>
    </p:spTree>
    <p:extLst>
      <p:ext uri="{BB962C8B-B14F-4D97-AF65-F5344CB8AC3E}">
        <p14:creationId xmlns:p14="http://schemas.microsoft.com/office/powerpoint/2010/main" val="27293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Reproducible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Keys to reproducible research:</a:t>
            </a:r>
          </a:p>
          <a:p>
            <a:pPr lvl="1"/>
            <a:r>
              <a:rPr lang="en-US" dirty="0" smtClean="0">
                <a:latin typeface="Cambria" panose="02040503050406030204" pitchFamily="18" charset="0"/>
              </a:rPr>
              <a:t>Data</a:t>
            </a:r>
          </a:p>
          <a:p>
            <a:pPr lvl="1"/>
            <a:r>
              <a:rPr lang="en-US" dirty="0" smtClean="0">
                <a:latin typeface="Cambria" panose="02040503050406030204" pitchFamily="18" charset="0"/>
              </a:rPr>
              <a:t>Code</a:t>
            </a:r>
          </a:p>
          <a:p>
            <a:pPr lvl="1"/>
            <a:r>
              <a:rPr lang="en-US" dirty="0" smtClean="0">
                <a:latin typeface="Cambria" panose="02040503050406030204" pitchFamily="18" charset="0"/>
              </a:rPr>
              <a:t>Sufficient to recreate independently.</a:t>
            </a:r>
            <a:endParaRPr lang="en-US" dirty="0">
              <a:latin typeface="Cambria" panose="02040503050406030204" pitchFamily="18" charset="0"/>
            </a:endParaRPr>
          </a:p>
          <a:p>
            <a:pPr lvl="1"/>
            <a:endParaRPr lang="en-US" dirty="0" smtClean="0">
              <a:latin typeface="Cambria" panose="02040503050406030204" pitchFamily="18" charset="0"/>
            </a:endParaRPr>
          </a:p>
          <a:p>
            <a:pPr lvl="1"/>
            <a:r>
              <a:rPr lang="en-US" dirty="0" smtClean="0">
                <a:latin typeface="Cambria" panose="02040503050406030204" pitchFamily="18" charset="0"/>
              </a:rPr>
              <a:t>Bonus: in practice, this needs to be </a:t>
            </a:r>
            <a:r>
              <a:rPr lang="en-US" i="1" dirty="0" smtClean="0">
                <a:latin typeface="Cambria" panose="02040503050406030204" pitchFamily="18" charset="0"/>
              </a:rPr>
              <a:t>easy</a:t>
            </a:r>
            <a:endParaRPr lang="en-US" dirty="0">
              <a:latin typeface="Cambria" panose="02040503050406030204" pitchFamily="18" charset="0"/>
            </a:endParaRPr>
          </a:p>
          <a:p>
            <a:pPr lvl="1"/>
            <a:endParaRPr lang="en-US" dirty="0" smtClean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9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Reproducible Research in the News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8215"/>
            <a:ext cx="5361319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0" y="1930400"/>
            <a:ext cx="2800350" cy="25717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81550" y="6336784"/>
            <a:ext cx="6896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http://magazine.amstat.org/blog/2016/07/01/jasa-reproducible16/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0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Reproducible Research in the News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68475"/>
            <a:ext cx="7963769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13868" y="6292334"/>
            <a:ext cx="5839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http://biostatistics.oxfordjournals.org/content/10/3/405.full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47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Reproducible Research in the News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2150"/>
            <a:ext cx="9685624" cy="30487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71534" y="6130409"/>
            <a:ext cx="5839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http://biostatistics.oxfordjournals.org/content/10/3/405.full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81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79650"/>
            <a:ext cx="10515600" cy="1325563"/>
          </a:xfrm>
        </p:spPr>
        <p:txBody>
          <a:bodyPr/>
          <a:lstStyle/>
          <a:p>
            <a:r>
              <a:rPr lang="en-US" dirty="0" smtClean="0"/>
              <a:t>Chapter 1</a:t>
            </a:r>
            <a:br>
              <a:rPr lang="en-US" dirty="0" smtClean="0"/>
            </a:br>
            <a:r>
              <a:rPr lang="en-US" dirty="0" smtClean="0"/>
              <a:t>Introducing Reproducible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43399"/>
            <a:ext cx="10515600" cy="183356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04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38512"/>
            <a:ext cx="10515600" cy="1325563"/>
          </a:xfrm>
        </p:spPr>
        <p:txBody>
          <a:bodyPr/>
          <a:lstStyle/>
          <a:p>
            <a:r>
              <a:rPr lang="en-US" dirty="0" smtClean="0"/>
              <a:t>Why Should Research Be Reproducible?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7377" y="2122610"/>
            <a:ext cx="629724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latin typeface="Cambria" panose="02040503050406030204" pitchFamily="18" charset="0"/>
              </a:rPr>
              <a:t>Replicability is a key part of scientific inquiry and is what distinguishes science from </a:t>
            </a:r>
            <a:r>
              <a:rPr lang="en-US" sz="3600" dirty="0" smtClean="0">
                <a:latin typeface="Cambria" panose="02040503050406030204" pitchFamily="18" charset="0"/>
              </a:rPr>
              <a:t>non-science</a:t>
            </a:r>
            <a:r>
              <a:rPr lang="en-US" sz="3600" dirty="0"/>
              <a:t>.</a:t>
            </a:r>
            <a:endParaRPr lang="en-US" sz="3600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(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Braude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, 1979, 2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)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97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For Science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Standard to judge scientific claims</a:t>
            </a:r>
          </a:p>
          <a:p>
            <a:pPr lvl="1"/>
            <a:r>
              <a:rPr lang="en-US" dirty="0" smtClean="0">
                <a:latin typeface="Cambria" panose="02040503050406030204" pitchFamily="18" charset="0"/>
              </a:rPr>
              <a:t>Replication – the ultimate standard</a:t>
            </a:r>
          </a:p>
          <a:p>
            <a:pPr lvl="1"/>
            <a:r>
              <a:rPr lang="en-US" dirty="0" smtClean="0">
                <a:latin typeface="Cambria" panose="02040503050406030204" pitchFamily="18" charset="0"/>
              </a:rPr>
              <a:t>Reproduction – the minimum standard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“a study can be reproducible and still be wrong.”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(Peng, 2014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)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Avoiding effort duplication </a:t>
            </a:r>
            <a:endParaRPr lang="en-US" dirty="0" smtClean="0">
              <a:latin typeface="Cambria" panose="02040503050406030204" pitchFamily="18" charset="0"/>
            </a:endParaRPr>
          </a:p>
          <a:p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cumulative knowledge development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600" y="365125"/>
            <a:ext cx="195300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5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For You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Better work </a:t>
            </a:r>
            <a:r>
              <a:rPr lang="en-US" dirty="0" smtClean="0">
                <a:latin typeface="Cambria" panose="02040503050406030204" pitchFamily="18" charset="0"/>
              </a:rPr>
              <a:t>habits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Better </a:t>
            </a:r>
            <a:r>
              <a:rPr lang="en-US" dirty="0" smtClean="0">
                <a:latin typeface="Cambria" panose="02040503050406030204" pitchFamily="18" charset="0"/>
              </a:rPr>
              <a:t>teamwork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Changes are </a:t>
            </a:r>
            <a:r>
              <a:rPr lang="en-US" dirty="0" smtClean="0">
                <a:latin typeface="Cambria" panose="02040503050406030204" pitchFamily="18" charset="0"/>
              </a:rPr>
              <a:t>easier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Higher research impact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934" y="1566141"/>
            <a:ext cx="2792702" cy="375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3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38512"/>
            <a:ext cx="10515600" cy="1325563"/>
          </a:xfrm>
        </p:spPr>
        <p:txBody>
          <a:bodyPr/>
          <a:lstStyle/>
          <a:p>
            <a:r>
              <a:rPr lang="en-US" dirty="0" smtClean="0"/>
              <a:t>Tools of Reproducible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9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Reproducible </a:t>
            </a:r>
            <a:r>
              <a:rPr lang="en-US" dirty="0" smtClean="0">
                <a:solidFill>
                  <a:srgbClr val="0070C0"/>
                </a:solidFill>
              </a:rPr>
              <a:t>Research Environment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Cambria" panose="02040503050406030204" pitchFamily="18" charset="0"/>
              </a:rPr>
              <a:t>R </a:t>
            </a:r>
            <a:r>
              <a:rPr lang="en-US" dirty="0">
                <a:latin typeface="Cambria" panose="02040503050406030204" pitchFamily="18" charset="0"/>
              </a:rPr>
              <a:t>– programming language for statistics and </a:t>
            </a:r>
            <a:r>
              <a:rPr lang="en-US" dirty="0" smtClean="0">
                <a:latin typeface="Cambria" panose="02040503050406030204" pitchFamily="18" charset="0"/>
              </a:rPr>
              <a:t>visualization.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mbria" panose="02040503050406030204" pitchFamily="18" charset="0"/>
              </a:rPr>
              <a:t>RStudio </a:t>
            </a:r>
            <a:r>
              <a:rPr lang="en-US" dirty="0">
                <a:latin typeface="Cambria" panose="02040503050406030204" pitchFamily="18" charset="0"/>
              </a:rPr>
              <a:t>– integrated developer environment (IDE) for R that combines R, </a:t>
            </a:r>
            <a:r>
              <a:rPr lang="en-US" i="1" dirty="0">
                <a:latin typeface="Cambria" panose="02040503050406030204" pitchFamily="18" charset="0"/>
              </a:rPr>
              <a:t>knitr</a:t>
            </a:r>
            <a:r>
              <a:rPr lang="en-US" dirty="0">
                <a:latin typeface="Cambria" panose="02040503050406030204" pitchFamily="18" charset="0"/>
              </a:rPr>
              <a:t>, </a:t>
            </a:r>
            <a:r>
              <a:rPr lang="en-US" i="1" dirty="0">
                <a:latin typeface="Cambria" panose="02040503050406030204" pitchFamily="18" charset="0"/>
              </a:rPr>
              <a:t>rmarkdown</a:t>
            </a:r>
            <a:r>
              <a:rPr lang="en-US" dirty="0">
                <a:latin typeface="Cambria" panose="02040503050406030204" pitchFamily="18" charset="0"/>
              </a:rPr>
              <a:t>, and markup languages</a:t>
            </a:r>
            <a:r>
              <a:rPr lang="en-US" dirty="0" smtClean="0">
                <a:latin typeface="Cambria" panose="02040503050406030204" pitchFamily="18" charset="0"/>
              </a:rPr>
              <a:t>.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mbria" panose="02040503050406030204" pitchFamily="18" charset="0"/>
              </a:rPr>
              <a:t>Cloud storage and versioning</a:t>
            </a:r>
            <a:r>
              <a:rPr lang="en-US" dirty="0">
                <a:latin typeface="Cambria" panose="02040503050406030204" pitchFamily="18" charset="0"/>
              </a:rPr>
              <a:t> – </a:t>
            </a:r>
            <a:r>
              <a:rPr lang="en-US" dirty="0" smtClean="0">
                <a:latin typeface="Cambria" panose="02040503050406030204" pitchFamily="18" charset="0"/>
              </a:rPr>
              <a:t>Drobox </a:t>
            </a:r>
            <a:r>
              <a:rPr lang="en-US" dirty="0">
                <a:latin typeface="Cambria" panose="02040503050406030204" pitchFamily="18" charset="0"/>
              </a:rPr>
              <a:t>or Git/GitHub can store data, code, and presentation files; and make this widely available.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17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Reproducible </a:t>
            </a:r>
            <a:r>
              <a:rPr lang="en-US" dirty="0" smtClean="0">
                <a:solidFill>
                  <a:srgbClr val="0070C0"/>
                </a:solidFill>
              </a:rPr>
              <a:t>Research Publisher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solidFill>
                  <a:srgbClr val="0070C0"/>
                </a:solidFill>
                <a:latin typeface="Cambria" panose="02040503050406030204" pitchFamily="18" charset="0"/>
              </a:rPr>
              <a:t>knitr</a:t>
            </a:r>
            <a:r>
              <a:rPr lang="en-US" dirty="0">
                <a:solidFill>
                  <a:srgbClr val="0070C0"/>
                </a:solidFill>
                <a:latin typeface="Cambria" panose="02040503050406030204" pitchFamily="18" charset="0"/>
              </a:rPr>
              <a:t> and</a:t>
            </a:r>
            <a:r>
              <a:rPr lang="en-US" i="1" dirty="0">
                <a:solidFill>
                  <a:srgbClr val="0070C0"/>
                </a:solidFill>
                <a:latin typeface="Cambria" panose="02040503050406030204" pitchFamily="18" charset="0"/>
              </a:rPr>
              <a:t> rmarkdown</a:t>
            </a:r>
            <a:r>
              <a:rPr lang="en-US" dirty="0">
                <a:latin typeface="Cambria" panose="02040503050406030204" pitchFamily="18" charset="0"/>
              </a:rPr>
              <a:t> – R packages for literate programming. Allow you to combine statistical analysis with presentation of results in one </a:t>
            </a:r>
            <a:r>
              <a:rPr lang="en-US" dirty="0" smtClean="0">
                <a:latin typeface="Cambria" panose="02040503050406030204" pitchFamily="18" charset="0"/>
              </a:rPr>
              <a:t>place.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ambria" panose="02040503050406030204" pitchFamily="18" charset="0"/>
              </a:rPr>
              <a:t>Markup languages</a:t>
            </a:r>
            <a:r>
              <a:rPr lang="en-US" dirty="0">
                <a:latin typeface="Cambria" panose="02040503050406030204" pitchFamily="18" charset="0"/>
              </a:rPr>
              <a:t> – formatting syntax; instructions for how to format a document for presentation. The text covers LaTex, Markdown, and some HTML</a:t>
            </a:r>
            <a:r>
              <a:rPr lang="en-US" dirty="0" smtClean="0"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08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Literate programming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91182" cy="4351338"/>
          </a:xfrm>
        </p:spPr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Idea introduced by Donald Knuth in 1983.</a:t>
            </a:r>
          </a:p>
          <a:p>
            <a:r>
              <a:rPr lang="en-US" dirty="0" smtClean="0">
                <a:latin typeface="Cambria" panose="02040503050406030204" pitchFamily="18" charset="0"/>
              </a:rPr>
              <a:t>Readable for humans not computers.</a:t>
            </a:r>
          </a:p>
          <a:p>
            <a:r>
              <a:rPr lang="en-US" dirty="0" smtClean="0">
                <a:latin typeface="Cambria" panose="02040503050406030204" pitchFamily="18" charset="0"/>
              </a:rPr>
              <a:t>Explains program language in natural language.</a:t>
            </a:r>
          </a:p>
          <a:p>
            <a:r>
              <a:rPr lang="en-US" dirty="0" smtClean="0">
                <a:latin typeface="Cambria" panose="02040503050406030204" pitchFamily="18" charset="0"/>
              </a:rPr>
              <a:t>Documentation with code inserted rather than code with comments.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075" y="1690688"/>
            <a:ext cx="580072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2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For More About the Tools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Gandrud, pages 11–13 for reasons for these tools.</a:t>
            </a:r>
          </a:p>
          <a:p>
            <a:r>
              <a:rPr lang="en-US" dirty="0" smtClean="0">
                <a:latin typeface="Cambria" panose="02040503050406030204" pitchFamily="18" charset="0"/>
              </a:rPr>
              <a:t>Chapter 1 for more about getting the tools and some more intro.</a:t>
            </a:r>
          </a:p>
          <a:p>
            <a:r>
              <a:rPr lang="en-US" dirty="0" smtClean="0">
                <a:latin typeface="Cambria" panose="02040503050406030204" pitchFamily="18" charset="0"/>
              </a:rPr>
              <a:t>See end of Chapter 1 for recommended readings.</a:t>
            </a:r>
          </a:p>
          <a:p>
            <a:r>
              <a:rPr lang="en-US" dirty="0" smtClean="0">
                <a:latin typeface="Cambria" panose="02040503050406030204" pitchFamily="18" charset="0"/>
              </a:rPr>
              <a:t>Google searches.</a:t>
            </a:r>
          </a:p>
          <a:p>
            <a:r>
              <a:rPr lang="en-US" dirty="0" smtClean="0">
                <a:latin typeface="Cambria" panose="02040503050406030204" pitchFamily="18" charset="0"/>
              </a:rPr>
              <a:t>Play with the tools yourself.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53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Chapter 1 Summary Points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Cambria" panose="02040503050406030204" pitchFamily="18" charset="0"/>
              </a:rPr>
              <a:t>What is reproducible research?</a:t>
            </a:r>
          </a:p>
          <a:p>
            <a:pPr lvl="1"/>
            <a:r>
              <a:rPr lang="en-US" b="1" dirty="0" smtClean="0">
                <a:latin typeface="Cambria" panose="02040503050406030204" pitchFamily="18" charset="0"/>
              </a:rPr>
              <a:t>“The </a:t>
            </a:r>
            <a:r>
              <a:rPr lang="en-US" b="1" dirty="0">
                <a:latin typeface="Cambria" panose="02040503050406030204" pitchFamily="18" charset="0"/>
              </a:rPr>
              <a:t>data and code used to make a finding are available and they are sufficient for an independent researcher to recreate the </a:t>
            </a:r>
            <a:r>
              <a:rPr lang="en-US" b="1" dirty="0" smtClean="0">
                <a:latin typeface="Cambria" panose="02040503050406030204" pitchFamily="18" charset="0"/>
              </a:rPr>
              <a:t>finding.”</a:t>
            </a:r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Why should research be reproducible?</a:t>
            </a:r>
          </a:p>
          <a:p>
            <a:pPr lvl="1"/>
            <a:r>
              <a:rPr lang="en-US" dirty="0" smtClean="0">
                <a:latin typeface="Cambria" panose="02040503050406030204" pitchFamily="18" charset="0"/>
              </a:rPr>
              <a:t>For science.</a:t>
            </a:r>
          </a:p>
          <a:p>
            <a:pPr lvl="1"/>
            <a:r>
              <a:rPr lang="en-US" dirty="0" smtClean="0">
                <a:latin typeface="Cambria" panose="02040503050406030204" pitchFamily="18" charset="0"/>
              </a:rPr>
              <a:t>For you.</a:t>
            </a:r>
          </a:p>
          <a:p>
            <a:r>
              <a:rPr lang="en-US" dirty="0" smtClean="0">
                <a:latin typeface="Cambria" panose="02040503050406030204" pitchFamily="18" charset="0"/>
              </a:rPr>
              <a:t>Tools for reproducible research.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Reproducible research </a:t>
            </a:r>
            <a:r>
              <a:rPr lang="en-US" dirty="0" smtClean="0">
                <a:latin typeface="Cambria" panose="02040503050406030204" pitchFamily="18" charset="0"/>
              </a:rPr>
              <a:t>environment – R, RStudio, Cloud Storage and Versioning.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Reproducible research </a:t>
            </a:r>
            <a:r>
              <a:rPr lang="en-US" dirty="0" smtClean="0">
                <a:latin typeface="Cambria" panose="02040503050406030204" pitchFamily="18" charset="0"/>
              </a:rPr>
              <a:t>publisher – </a:t>
            </a:r>
            <a:r>
              <a:rPr lang="en-US" i="1" dirty="0" smtClean="0">
                <a:latin typeface="Cambria" panose="02040503050406030204" pitchFamily="18" charset="0"/>
              </a:rPr>
              <a:t>knitr</a:t>
            </a:r>
            <a:r>
              <a:rPr lang="en-US" dirty="0" smtClean="0">
                <a:latin typeface="Cambria" panose="02040503050406030204" pitchFamily="18" charset="0"/>
              </a:rPr>
              <a:t>, </a:t>
            </a:r>
            <a:r>
              <a:rPr lang="en-US" i="1" dirty="0" smtClean="0">
                <a:latin typeface="Cambria" panose="02040503050406030204" pitchFamily="18" charset="0"/>
              </a:rPr>
              <a:t>rmarkdown</a:t>
            </a:r>
            <a:r>
              <a:rPr lang="en-US" dirty="0" smtClean="0">
                <a:latin typeface="Cambria" panose="02040503050406030204" pitchFamily="18" charset="0"/>
              </a:rPr>
              <a:t>, and Markup Languages.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37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Chapter 1 Preview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Introduction and motivation.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What is reproducible research?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Why should research be reproducible?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Tools advocated by the author.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72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79650"/>
            <a:ext cx="10515600" cy="1325563"/>
          </a:xfrm>
        </p:spPr>
        <p:txBody>
          <a:bodyPr/>
          <a:lstStyle/>
          <a:p>
            <a:r>
              <a:rPr lang="en-US" dirty="0" smtClean="0"/>
              <a:t>Chapter </a:t>
            </a:r>
            <a:r>
              <a:rPr lang="en-US" dirty="0" smtClean="0"/>
              <a:t>2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Getting Started with Reproducible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43399"/>
            <a:ext cx="10515600" cy="183356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59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7377" y="2122610"/>
            <a:ext cx="629724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r>
              <a:rPr lang="en-US" sz="3600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reproducibility is not an afterthought—it is something that must be built into the project from the beginning</a:t>
            </a:r>
            <a:r>
              <a:rPr lang="en-US" sz="3600" dirty="0" smtClean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(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Donoho, 2010, 386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)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81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Chapter 2 Preview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Big picture workflow.</a:t>
            </a:r>
          </a:p>
          <a:p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Practical tips.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10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38512"/>
            <a:ext cx="10515600" cy="1325563"/>
          </a:xfrm>
        </p:spPr>
        <p:txBody>
          <a:bodyPr/>
          <a:lstStyle/>
          <a:p>
            <a:r>
              <a:rPr lang="en-US" dirty="0"/>
              <a:t>Big Picture of the Workflow for Reproducible Research</a:t>
            </a:r>
          </a:p>
        </p:txBody>
      </p:sp>
    </p:spTree>
    <p:extLst>
      <p:ext uri="{BB962C8B-B14F-4D97-AF65-F5344CB8AC3E}">
        <p14:creationId xmlns:p14="http://schemas.microsoft.com/office/powerpoint/2010/main" val="390130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Big </a:t>
            </a:r>
            <a:r>
              <a:rPr lang="en-US" dirty="0" smtClean="0">
                <a:solidFill>
                  <a:srgbClr val="0070C0"/>
                </a:solidFill>
              </a:rPr>
              <a:t>Picture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 smtClean="0">
              <a:latin typeface="Cambria" panose="02040503050406030204" pitchFamily="18" charset="0"/>
            </a:endParaRPr>
          </a:p>
          <a:p>
            <a:pPr lvl="0"/>
            <a:r>
              <a:rPr lang="en-US" dirty="0" smtClean="0">
                <a:latin typeface="Cambria" panose="02040503050406030204" pitchFamily="18" charset="0"/>
              </a:rPr>
              <a:t>Data </a:t>
            </a:r>
            <a:r>
              <a:rPr lang="en-US" dirty="0">
                <a:latin typeface="Cambria" panose="02040503050406030204" pitchFamily="18" charset="0"/>
              </a:rPr>
              <a:t>gathering</a:t>
            </a:r>
            <a:r>
              <a:rPr lang="en-US" dirty="0" smtClean="0">
                <a:latin typeface="Cambria" panose="02040503050406030204" pitchFamily="18" charset="0"/>
              </a:rPr>
              <a:t>,</a:t>
            </a:r>
          </a:p>
          <a:p>
            <a:pPr lvl="0"/>
            <a:endParaRPr lang="en-US" dirty="0">
              <a:latin typeface="Cambria" panose="02040503050406030204" pitchFamily="18" charset="0"/>
            </a:endParaRPr>
          </a:p>
          <a:p>
            <a:pPr lvl="0"/>
            <a:r>
              <a:rPr lang="en-US" dirty="0">
                <a:latin typeface="Cambria" panose="02040503050406030204" pitchFamily="18" charset="0"/>
              </a:rPr>
              <a:t>Data analysis, </a:t>
            </a:r>
            <a:r>
              <a:rPr lang="en-US" dirty="0" smtClean="0">
                <a:latin typeface="Cambria" panose="02040503050406030204" pitchFamily="18" charset="0"/>
              </a:rPr>
              <a:t>and</a:t>
            </a:r>
          </a:p>
          <a:p>
            <a:pPr lvl="0"/>
            <a:endParaRPr lang="en-US" dirty="0">
              <a:latin typeface="Cambria" panose="02040503050406030204" pitchFamily="18" charset="0"/>
            </a:endParaRPr>
          </a:p>
          <a:p>
            <a:pPr lvl="0"/>
            <a:r>
              <a:rPr lang="en-US" dirty="0">
                <a:latin typeface="Cambria" panose="02040503050406030204" pitchFamily="18" charset="0"/>
              </a:rPr>
              <a:t>Results presentation.</a:t>
            </a:r>
          </a:p>
          <a:p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70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Workflow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895725" y="28576"/>
            <a:ext cx="4400550" cy="77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4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Workflow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5600" y="1825625"/>
            <a:ext cx="47807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1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Workflow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519488" y="304801"/>
            <a:ext cx="5153025" cy="79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7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38512"/>
            <a:ext cx="10515600" cy="1325563"/>
          </a:xfrm>
        </p:spPr>
        <p:txBody>
          <a:bodyPr/>
          <a:lstStyle/>
          <a:p>
            <a:r>
              <a:rPr lang="en-US" dirty="0" smtClean="0"/>
              <a:t>Practical Tips </a:t>
            </a:r>
            <a:r>
              <a:rPr lang="en-US" dirty="0"/>
              <a:t>for Reproducible Research</a:t>
            </a:r>
          </a:p>
        </p:txBody>
      </p:sp>
    </p:spTree>
    <p:extLst>
      <p:ext uri="{BB962C8B-B14F-4D97-AF65-F5344CB8AC3E}">
        <p14:creationId xmlns:p14="http://schemas.microsoft.com/office/powerpoint/2010/main" val="281455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Document everything!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Tell your reader how you gathered your data, analyzed it, and presented the results</a:t>
            </a:r>
            <a:r>
              <a:rPr lang="en-US" dirty="0" smtClean="0">
                <a:latin typeface="Cambria" panose="02040503050406030204" pitchFamily="18" charset="0"/>
              </a:rPr>
              <a:t>.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Document your R session info – functionality can differ from version to version. Also, possible in SAS or Stata or others with software updates.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07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“Advertising”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1" y="2028825"/>
            <a:ext cx="4943474" cy="41481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>
                <a:latin typeface="Cambria" panose="02040503050406030204" pitchFamily="18" charset="0"/>
              </a:rPr>
              <a:t>The </a:t>
            </a:r>
            <a:r>
              <a:rPr lang="en-US" sz="3200" dirty="0" smtClean="0">
                <a:solidFill>
                  <a:schemeClr val="accent5"/>
                </a:solidFill>
                <a:latin typeface="Cambria" panose="02040503050406030204" pitchFamily="18" charset="0"/>
              </a:rPr>
              <a:t>presentation documents</a:t>
            </a:r>
            <a:r>
              <a:rPr lang="en-US" sz="3200" dirty="0" smtClean="0">
                <a:latin typeface="Cambria" panose="02040503050406030204" pitchFamily="18" charset="0"/>
              </a:rPr>
              <a:t> that announce </a:t>
            </a:r>
            <a:r>
              <a:rPr lang="en-US" sz="3200" dirty="0">
                <a:latin typeface="Cambria" panose="02040503050406030204" pitchFamily="18" charset="0"/>
              </a:rPr>
              <a:t>findings and try to convince that they results are correct. </a:t>
            </a:r>
            <a:endParaRPr lang="en-US" sz="3200" dirty="0" smtClean="0">
              <a:latin typeface="Cambria" panose="02040503050406030204" pitchFamily="18" charset="0"/>
            </a:endParaRPr>
          </a:p>
          <a:p>
            <a:pPr marL="0" indent="0" algn="r"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(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Mesirov, 2010)</a:t>
            </a:r>
          </a:p>
        </p:txBody>
      </p:sp>
      <p:pic>
        <p:nvPicPr>
          <p:cNvPr id="3074" name="Picture 2" descr="Ad Board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725" y="3462337"/>
            <a:ext cx="2847975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92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Everything is a (text) file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Cambria" panose="02040503050406030204" pitchFamily="18" charset="0"/>
              </a:rPr>
              <a:t>The </a:t>
            </a:r>
            <a:r>
              <a:rPr lang="en-US" dirty="0">
                <a:latin typeface="Cambria" panose="02040503050406030204" pitchFamily="18" charset="0"/>
              </a:rPr>
              <a:t>author advocates storing data, analysis, code, write-ups, explanations, etc. in the </a:t>
            </a:r>
            <a:r>
              <a:rPr lang="en-US" b="1" dirty="0">
                <a:latin typeface="Cambria" panose="02040503050406030204" pitchFamily="18" charset="0"/>
              </a:rPr>
              <a:t>simplest file format possible</a:t>
            </a:r>
            <a:r>
              <a:rPr lang="en-US" dirty="0">
                <a:latin typeface="Cambria" panose="02040503050406030204" pitchFamily="18" charset="0"/>
              </a:rPr>
              <a:t> – the text file</a:t>
            </a:r>
            <a:r>
              <a:rPr lang="en-US" dirty="0" smtClean="0">
                <a:latin typeface="Cambria" panose="02040503050406030204" pitchFamily="18" charset="0"/>
              </a:rPr>
              <a:t>.</a:t>
            </a:r>
          </a:p>
          <a:p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Other </a:t>
            </a:r>
            <a:r>
              <a:rPr lang="en-US" dirty="0">
                <a:latin typeface="Cambria" panose="02040503050406030204" pitchFamily="18" charset="0"/>
              </a:rPr>
              <a:t>researchers will always be able to open and view your research</a:t>
            </a:r>
            <a:r>
              <a:rPr lang="en-US" dirty="0" smtClean="0">
                <a:latin typeface="Cambria" panose="02040503050406030204" pitchFamily="18" charset="0"/>
              </a:rPr>
              <a:t>.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Comma-separated values (.csv) format, .R files, LaTeX (.tex), and Markdown (.md) files can all be opened by any program that can read text files</a:t>
            </a:r>
            <a:endParaRPr lang="en-US" dirty="0" smtClean="0">
              <a:latin typeface="Cambria" panose="02040503050406030204" pitchFamily="18" charset="0"/>
            </a:endParaRPr>
          </a:p>
          <a:p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Future </a:t>
            </a:r>
            <a:r>
              <a:rPr lang="en-US" dirty="0">
                <a:latin typeface="Cambria" panose="02040503050406030204" pitchFamily="18" charset="0"/>
              </a:rPr>
              <a:t>proof</a:t>
            </a:r>
            <a:r>
              <a:rPr lang="en-US" dirty="0" smtClean="0">
                <a:latin typeface="Cambria" panose="02040503050406030204" pitchFamily="18" charset="0"/>
              </a:rPr>
              <a:t>.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63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All files should be human readable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5968" y="2299855"/>
            <a:ext cx="5820063" cy="346147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Comment your code with the goal of communicating its </a:t>
            </a:r>
            <a:r>
              <a:rPr lang="en-US" b="1" dirty="0">
                <a:latin typeface="Cambria" panose="02040503050406030204" pitchFamily="18" charset="0"/>
              </a:rPr>
              <a:t>design</a:t>
            </a:r>
            <a:r>
              <a:rPr lang="en-US" dirty="0">
                <a:latin typeface="Cambria" panose="02040503050406030204" pitchFamily="18" charset="0"/>
              </a:rPr>
              <a:t> and </a:t>
            </a:r>
            <a:r>
              <a:rPr lang="en-US" b="1" dirty="0">
                <a:latin typeface="Cambria" panose="02040503050406030204" pitchFamily="18" charset="0"/>
              </a:rPr>
              <a:t>purpose</a:t>
            </a:r>
            <a:r>
              <a:rPr lang="en-US" dirty="0" smtClean="0">
                <a:latin typeface="Cambria" panose="02040503050406030204" pitchFamily="18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71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Comment Frequently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Comment </a:t>
            </a:r>
            <a:r>
              <a:rPr lang="en-US" dirty="0">
                <a:latin typeface="Cambria" panose="02040503050406030204" pitchFamily="18" charset="0"/>
              </a:rPr>
              <a:t>before a block of code to describe what it does</a:t>
            </a:r>
            <a:r>
              <a:rPr lang="en-US" dirty="0" smtClean="0">
                <a:latin typeface="Cambria" panose="02040503050406030204" pitchFamily="18" charset="0"/>
              </a:rPr>
              <a:t>.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Comment on any line of code that is unclear or open to interpretation</a:t>
            </a:r>
            <a:r>
              <a:rPr lang="en-US" dirty="0" smtClean="0">
                <a:latin typeface="Cambria" panose="02040503050406030204" pitchFamily="18" charset="0"/>
              </a:rPr>
              <a:t>.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In R, the hash mark (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dirty="0" smtClean="0">
                <a:latin typeface="Cambria" panose="02040503050406030204" pitchFamily="18" charset="0"/>
              </a:rPr>
              <a:t>) symbol indicates a comment.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54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Comment Frequently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  <a:cs typeface="Consolas" panose="020B0609020204030204" pitchFamily="49" charset="0"/>
              </a:rPr>
              <a:t>An example: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 entire comment line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2 + 2  # An inline comment after R code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[1] 4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70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Comment File Headers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Comment headers should at least include: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description of what the file </a:t>
            </a:r>
            <a:r>
              <a:rPr lang="en-US" dirty="0" smtClean="0">
                <a:latin typeface="Cambria" panose="02040503050406030204" pitchFamily="18" charset="0"/>
              </a:rPr>
              <a:t>does,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the date that it was last </a:t>
            </a:r>
            <a:r>
              <a:rPr lang="en-US" dirty="0" smtClean="0">
                <a:latin typeface="Cambria" panose="02040503050406030204" pitchFamily="18" charset="0"/>
              </a:rPr>
              <a:t>updated, and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the name of the file’s </a:t>
            </a:r>
            <a:r>
              <a:rPr lang="en-US" dirty="0" smtClean="0">
                <a:latin typeface="Cambria" panose="02040503050406030204" pitchFamily="18" charset="0"/>
              </a:rPr>
              <a:t>creator.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41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Comment File Headers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  <a:cs typeface="Consolas" panose="020B0609020204030204" pitchFamily="49" charset="0"/>
              </a:rPr>
              <a:t>An example</a:t>
            </a:r>
            <a:r>
              <a:rPr lang="en-US" dirty="0" smtClean="0">
                <a:latin typeface="Cambria" panose="02040503050406030204" pitchFamily="18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endParaRPr lang="en-US" dirty="0">
              <a:latin typeface="Cambria" panose="02040503050406030204" pitchFamily="18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####################################################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R source code file used to provide an example of 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# comments and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headers in 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Created by Emile Latour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# Last updated on 8-3-2016</a:t>
            </a:r>
          </a:p>
          <a:p>
            <a:pPr marL="457200" lvl="1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####################################################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18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Style Guide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Easier to follow when consistent style and format are followed.</a:t>
            </a:r>
          </a:p>
          <a:p>
            <a:r>
              <a:rPr lang="en-US" dirty="0" smtClean="0">
                <a:latin typeface="Cambria" panose="02040503050406030204" pitchFamily="18" charset="0"/>
              </a:rPr>
              <a:t>For example…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390" y="3175866"/>
            <a:ext cx="73818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5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Style Guide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Google’s R Style </a:t>
            </a:r>
            <a:r>
              <a:rPr lang="en-US" dirty="0" smtClean="0">
                <a:latin typeface="Cambria" panose="02040503050406030204" pitchFamily="18" charset="0"/>
              </a:rPr>
              <a:t>Guide</a:t>
            </a:r>
          </a:p>
          <a:p>
            <a:pPr lvl="1"/>
            <a:r>
              <a:rPr lang="en-US" u="sng" dirty="0">
                <a:latin typeface="Cambria" panose="02040503050406030204" pitchFamily="18" charset="0"/>
                <a:hlinkClick r:id="rId2"/>
              </a:rPr>
              <a:t>https://google.github.io/styleguide/Rguide.xml</a:t>
            </a:r>
            <a:endParaRPr lang="en-US" dirty="0" smtClean="0">
              <a:latin typeface="Cambria" panose="02040503050406030204" pitchFamily="18" charset="0"/>
            </a:endParaRPr>
          </a:p>
          <a:p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Hadley </a:t>
            </a:r>
            <a:r>
              <a:rPr lang="en-US" dirty="0">
                <a:latin typeface="Cambria" panose="02040503050406030204" pitchFamily="18" charset="0"/>
              </a:rPr>
              <a:t>Wickham’s Style </a:t>
            </a:r>
            <a:r>
              <a:rPr lang="en-US" dirty="0" smtClean="0">
                <a:latin typeface="Cambria" panose="02040503050406030204" pitchFamily="18" charset="0"/>
              </a:rPr>
              <a:t>Guide (he’s the Chief Scientist at RStudio)</a:t>
            </a:r>
          </a:p>
          <a:p>
            <a:pPr lvl="1"/>
            <a:r>
              <a:rPr lang="en-US" u="sng" dirty="0">
                <a:latin typeface="Cambria" panose="02040503050406030204" pitchFamily="18" charset="0"/>
                <a:hlinkClick r:id="rId3"/>
              </a:rPr>
              <a:t>http://adv-r.had.co.nz/Style.html</a:t>
            </a:r>
            <a:endParaRPr lang="en-US" dirty="0" smtClean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  <a:p>
            <a:endParaRPr lang="en-US" dirty="0" smtClean="0">
              <a:latin typeface="Cambria" panose="02040503050406030204" pitchFamily="18" charset="0"/>
            </a:endParaRPr>
          </a:p>
          <a:p>
            <a:pPr lvl="1"/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1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Literate Programming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For important pieces of code, it can be useful to go beyond comments in the source </a:t>
            </a:r>
            <a:r>
              <a:rPr lang="en-US" dirty="0" smtClean="0">
                <a:latin typeface="Cambria" panose="02040503050406030204" pitchFamily="18" charset="0"/>
              </a:rPr>
              <a:t>file.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Display </a:t>
            </a:r>
            <a:r>
              <a:rPr lang="en-US" dirty="0">
                <a:latin typeface="Cambria" panose="02040503050406030204" pitchFamily="18" charset="0"/>
              </a:rPr>
              <a:t>code in presentation text or in an </a:t>
            </a:r>
            <a:r>
              <a:rPr lang="en-US" dirty="0" smtClean="0">
                <a:latin typeface="Cambria" panose="02040503050406030204" pitchFamily="18" charset="0"/>
              </a:rPr>
              <a:t>appendix.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Think “discussion with code.”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91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Explicitly Tie Your Files Together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Make the links between your files </a:t>
            </a:r>
            <a:r>
              <a:rPr lang="en-US" dirty="0" smtClean="0">
                <a:latin typeface="Cambria" panose="02040503050406030204" pitchFamily="18" charset="0"/>
              </a:rPr>
              <a:t>explicit.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If everything is just a text file, the project is comprised of individual text files with relationships to each other</a:t>
            </a:r>
            <a:r>
              <a:rPr lang="en-US" dirty="0" smtClean="0">
                <a:latin typeface="Cambria" panose="02040503050406030204" pitchFamily="18" charset="0"/>
              </a:rPr>
              <a:t>.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</a:rPr>
              <a:t>Tie commands are most dynamic way to link files. See Gandrud </a:t>
            </a:r>
            <a:r>
              <a:rPr lang="en-US" dirty="0" smtClean="0">
                <a:latin typeface="Cambria" panose="02040503050406030204" pitchFamily="18" charset="0"/>
              </a:rPr>
              <a:t>page 28.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26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Research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3574" y="1825625"/>
            <a:ext cx="740092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Cambria" panose="02040503050406030204" pitchFamily="18" charset="0"/>
              </a:rPr>
              <a:t>“the full </a:t>
            </a:r>
            <a:r>
              <a:rPr lang="en-US" sz="3200" dirty="0">
                <a:solidFill>
                  <a:schemeClr val="accent5"/>
                </a:solidFill>
                <a:latin typeface="Cambria" panose="02040503050406030204" pitchFamily="18" charset="0"/>
              </a:rPr>
              <a:t>software environment</a:t>
            </a:r>
            <a:r>
              <a:rPr lang="en-US" sz="3200" dirty="0">
                <a:latin typeface="Cambria" panose="02040503050406030204" pitchFamily="18" charset="0"/>
              </a:rPr>
              <a:t>, </a:t>
            </a:r>
            <a:endParaRPr lang="en-US" sz="3200" dirty="0" smtClean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accent5"/>
                </a:solidFill>
                <a:latin typeface="Cambria" panose="02040503050406030204" pitchFamily="18" charset="0"/>
              </a:rPr>
              <a:t>code</a:t>
            </a:r>
            <a:r>
              <a:rPr lang="en-US" sz="3200" dirty="0">
                <a:latin typeface="Cambria" panose="02040503050406030204" pitchFamily="18" charset="0"/>
              </a:rPr>
              <a:t>, </a:t>
            </a:r>
            <a:endParaRPr lang="en-US" sz="3200" dirty="0" smtClean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Cambria" panose="02040503050406030204" pitchFamily="18" charset="0"/>
              </a:rPr>
              <a:t>and </a:t>
            </a:r>
            <a:r>
              <a:rPr lang="en-US" sz="3200" dirty="0">
                <a:solidFill>
                  <a:schemeClr val="accent5"/>
                </a:solidFill>
                <a:latin typeface="Cambria" panose="02040503050406030204" pitchFamily="18" charset="0"/>
              </a:rPr>
              <a:t>data</a:t>
            </a:r>
            <a:r>
              <a:rPr lang="en-US" sz="3200" dirty="0">
                <a:latin typeface="Cambria" panose="02040503050406030204" pitchFamily="18" charset="0"/>
              </a:rPr>
              <a:t> that produce the results” </a:t>
            </a:r>
            <a:endParaRPr lang="en-US" sz="3200" dirty="0" smtClean="0">
              <a:latin typeface="Cambria" panose="02040503050406030204" pitchFamily="18" charset="0"/>
            </a:endParaRPr>
          </a:p>
          <a:p>
            <a:pPr marL="0" indent="0" algn="r">
              <a:buNone/>
            </a:pPr>
            <a:endParaRPr lang="en-US" sz="3200" dirty="0">
              <a:latin typeface="Cambria" panose="02040503050406030204" pitchFamily="18" charset="0"/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(Buckheit and Donoho, 1995; Donoho, 2010, 385)</a:t>
            </a:r>
          </a:p>
        </p:txBody>
      </p:sp>
    </p:spTree>
    <p:extLst>
      <p:ext uri="{BB962C8B-B14F-4D97-AF65-F5344CB8AC3E}">
        <p14:creationId xmlns:p14="http://schemas.microsoft.com/office/powerpoint/2010/main" val="365799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Have a plan to organize, store, and make your files available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Need to be organized.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Limit the amount of content in any one file.</a:t>
            </a:r>
          </a:p>
          <a:p>
            <a:endParaRPr lang="en-US" dirty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Cloud services (Dropbox and GitHub) help organize and make files available.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6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Chapter 2 Summary Points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Big picture workflow</a:t>
            </a:r>
          </a:p>
          <a:p>
            <a:pPr lvl="1"/>
            <a:r>
              <a:rPr lang="en-US" dirty="0" smtClean="0">
                <a:latin typeface="Cambria" panose="02040503050406030204" pitchFamily="18" charset="0"/>
              </a:rPr>
              <a:t>Be organized and planning at all stages of the work.</a:t>
            </a:r>
          </a:p>
          <a:p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Practical tips.</a:t>
            </a:r>
          </a:p>
        </p:txBody>
      </p:sp>
    </p:spTree>
    <p:extLst>
      <p:ext uri="{BB962C8B-B14F-4D97-AF65-F5344CB8AC3E}">
        <p14:creationId xmlns:p14="http://schemas.microsoft.com/office/powerpoint/2010/main" val="65375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The Problem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52699"/>
            <a:ext cx="10515600" cy="3624263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>
                <a:latin typeface="Cambria" panose="02040503050406030204" pitchFamily="18" charset="0"/>
              </a:rPr>
              <a:t>Separating </a:t>
            </a:r>
            <a:r>
              <a:rPr lang="en-US" sz="3600" dirty="0" smtClean="0">
                <a:latin typeface="Cambria" panose="02040503050406030204" pitchFamily="18" charset="0"/>
              </a:rPr>
              <a:t>research and the advertising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600" dirty="0" smtClean="0">
                <a:latin typeface="Cambria" panose="02040503050406030204" pitchFamily="18" charset="0"/>
              </a:rPr>
              <a:t>make it difficult for others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600" dirty="0" smtClean="0">
                <a:latin typeface="Cambria" panose="02040503050406030204" pitchFamily="18" charset="0"/>
              </a:rPr>
              <a:t>to reproduce and verify the findings.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61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The Solution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52699"/>
            <a:ext cx="7096125" cy="15716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dirty="0" smtClean="0">
                <a:latin typeface="Cambria" panose="02040503050406030204" pitchFamily="18" charset="0"/>
              </a:rPr>
              <a:t>Two tools</a:t>
            </a:r>
            <a:endParaRPr lang="en-US" sz="3600" b="1" dirty="0">
              <a:latin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849" y="3439713"/>
            <a:ext cx="3590925" cy="269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6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Workflow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849863" y="248093"/>
            <a:ext cx="3785045" cy="713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7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1226</Words>
  <Application>Microsoft Office PowerPoint</Application>
  <PresentationFormat>Widescreen</PresentationFormat>
  <Paragraphs>240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Calibri Light</vt:lpstr>
      <vt:lpstr>Cambria</vt:lpstr>
      <vt:lpstr>Consolas</vt:lpstr>
      <vt:lpstr>Times New Roman</vt:lpstr>
      <vt:lpstr>Office Theme</vt:lpstr>
      <vt:lpstr>Knight BSR Reproducible Research Journal Club </vt:lpstr>
      <vt:lpstr>Readings covered</vt:lpstr>
      <vt:lpstr>Chapter 1 Introducing Reproducible Research</vt:lpstr>
      <vt:lpstr>Chapter 1 Preview</vt:lpstr>
      <vt:lpstr>“Advertising”</vt:lpstr>
      <vt:lpstr>Research</vt:lpstr>
      <vt:lpstr>The Problem</vt:lpstr>
      <vt:lpstr>The Solution</vt:lpstr>
      <vt:lpstr>Workflow</vt:lpstr>
      <vt:lpstr>Workflow (2)</vt:lpstr>
      <vt:lpstr>Workflow (3)</vt:lpstr>
      <vt:lpstr>Computer Tools</vt:lpstr>
      <vt:lpstr>Computer Tools</vt:lpstr>
      <vt:lpstr>Computer Tools</vt:lpstr>
      <vt:lpstr>Computer Tools</vt:lpstr>
      <vt:lpstr>Computer Tools</vt:lpstr>
      <vt:lpstr>Computer Tools</vt:lpstr>
      <vt:lpstr>Computer Tools</vt:lpstr>
      <vt:lpstr>Computer Tools</vt:lpstr>
      <vt:lpstr>Computer Tools</vt:lpstr>
      <vt:lpstr>Computer Tools</vt:lpstr>
      <vt:lpstr>Summary of the Book’s Goals</vt:lpstr>
      <vt:lpstr>What is Reproducible Research?</vt:lpstr>
      <vt:lpstr>Replicable</vt:lpstr>
      <vt:lpstr>Reproducible</vt:lpstr>
      <vt:lpstr>Reproducible</vt:lpstr>
      <vt:lpstr>Reproducible Research in the News</vt:lpstr>
      <vt:lpstr>Reproducible Research in the News</vt:lpstr>
      <vt:lpstr>Reproducible Research in the News</vt:lpstr>
      <vt:lpstr>Why Should Research Be Reproducible?</vt:lpstr>
      <vt:lpstr>PowerPoint Presentation</vt:lpstr>
      <vt:lpstr>For Science</vt:lpstr>
      <vt:lpstr>For You</vt:lpstr>
      <vt:lpstr>Tools of Reproducible Research</vt:lpstr>
      <vt:lpstr>Reproducible Research Environment</vt:lpstr>
      <vt:lpstr>Reproducible Research Publisher</vt:lpstr>
      <vt:lpstr>Literate programming</vt:lpstr>
      <vt:lpstr>For More About the Tools</vt:lpstr>
      <vt:lpstr>Chapter 1 Summary Points</vt:lpstr>
      <vt:lpstr>Chapter 2 Getting Started with Reproducible Research</vt:lpstr>
      <vt:lpstr>PowerPoint Presentation</vt:lpstr>
      <vt:lpstr>Chapter 2 Preview</vt:lpstr>
      <vt:lpstr>Big Picture of the Workflow for Reproducible Research</vt:lpstr>
      <vt:lpstr>Big Picture</vt:lpstr>
      <vt:lpstr>Workflow</vt:lpstr>
      <vt:lpstr>Workflow</vt:lpstr>
      <vt:lpstr>Workflow</vt:lpstr>
      <vt:lpstr>Practical Tips for Reproducible Research</vt:lpstr>
      <vt:lpstr>Document everything!</vt:lpstr>
      <vt:lpstr>Everything is a (text) file</vt:lpstr>
      <vt:lpstr>All files should be human readable</vt:lpstr>
      <vt:lpstr>Comment Frequently</vt:lpstr>
      <vt:lpstr>Comment Frequently</vt:lpstr>
      <vt:lpstr>Comment File Headers</vt:lpstr>
      <vt:lpstr>Comment File Headers</vt:lpstr>
      <vt:lpstr>Style Guide</vt:lpstr>
      <vt:lpstr>Style Guide</vt:lpstr>
      <vt:lpstr>Literate Programming</vt:lpstr>
      <vt:lpstr>Explicitly Tie Your Files Together</vt:lpstr>
      <vt:lpstr>Have a plan to organize, store, and make your files available</vt:lpstr>
      <vt:lpstr>Chapter 2 Summary Points</vt:lpstr>
    </vt:vector>
  </TitlesOfParts>
  <Company>OHSU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Knight BSR Reproducible Research Journal Club</dc:title>
  <dc:creator>Emile Latour</dc:creator>
  <cp:lastModifiedBy>Emile Latour</cp:lastModifiedBy>
  <cp:revision>36</cp:revision>
  <dcterms:created xsi:type="dcterms:W3CDTF">2016-08-03T05:51:04Z</dcterms:created>
  <dcterms:modified xsi:type="dcterms:W3CDTF">2016-08-03T19:22:22Z</dcterms:modified>
</cp:coreProperties>
</file>